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7"/>
  </p:sldMasterIdLst>
  <p:notesMasterIdLst>
    <p:notesMasterId r:id="rId32"/>
  </p:notesMasterIdLst>
  <p:handoutMasterIdLst>
    <p:handoutMasterId r:id="rId33"/>
  </p:handoutMasterIdLst>
  <p:sldIdLst>
    <p:sldId id="256" r:id="rId8"/>
    <p:sldId id="361" r:id="rId9"/>
    <p:sldId id="338" r:id="rId10"/>
    <p:sldId id="359" r:id="rId11"/>
    <p:sldId id="373" r:id="rId12"/>
    <p:sldId id="375" r:id="rId13"/>
    <p:sldId id="376" r:id="rId14"/>
    <p:sldId id="358" r:id="rId15"/>
    <p:sldId id="362" r:id="rId16"/>
    <p:sldId id="353" r:id="rId17"/>
    <p:sldId id="363" r:id="rId18"/>
    <p:sldId id="374" r:id="rId19"/>
    <p:sldId id="354" r:id="rId20"/>
    <p:sldId id="364" r:id="rId21"/>
    <p:sldId id="365" r:id="rId22"/>
    <p:sldId id="357" r:id="rId23"/>
    <p:sldId id="369" r:id="rId24"/>
    <p:sldId id="370" r:id="rId25"/>
    <p:sldId id="372" r:id="rId26"/>
    <p:sldId id="366" r:id="rId27"/>
    <p:sldId id="367" r:id="rId28"/>
    <p:sldId id="360" r:id="rId29"/>
    <p:sldId id="356" r:id="rId30"/>
    <p:sldId id="368" r:id="rId31"/>
  </p:sldIdLst>
  <p:sldSz cx="12192000" cy="6858000"/>
  <p:notesSz cx="6669088" cy="9872663"/>
  <p:custDataLst>
    <p:tags r:id="rId3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56800D-BC23-B747-BF34-C75DC63A35D8}" v="3" dt="2021-11-09T15:01:02.4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59186" autoAdjust="0"/>
  </p:normalViewPr>
  <p:slideViewPr>
    <p:cSldViewPr snapToGrid="0">
      <p:cViewPr varScale="1">
        <p:scale>
          <a:sx n="92" d="100"/>
          <a:sy n="92" d="100"/>
        </p:scale>
        <p:origin x="206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318" y="-90"/>
      </p:cViewPr>
      <p:guideLst>
        <p:guide orient="horz" pos="3109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microsoft.com/office/2015/10/relationships/revisionInfo" Target="revisionInfo.xml"/><Relationship Id="rId21" Type="http://schemas.openxmlformats.org/officeDocument/2006/relationships/slide" Target="slides/slide14.xml"/><Relationship Id="rId34" Type="http://schemas.openxmlformats.org/officeDocument/2006/relationships/tags" Target="tags/tag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37" Type="http://schemas.openxmlformats.org/officeDocument/2006/relationships/theme" Target="theme/theme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presProps" Target="presProps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3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155" y="2"/>
            <a:ext cx="28893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384F5-380D-40FB-AF1B-A4947D37FB98}" type="datetimeFigureOut">
              <a:rPr lang="sv-SE" smtClean="0"/>
              <a:t>2021-11-09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36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155" y="9377363"/>
            <a:ext cx="288936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0C8E8-A431-4098-A0C8-739085CD55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3089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8875-32EC-47CE-8C9C-0EF7EA2F3587}" type="datetimeFigureOut">
              <a:rPr lang="sv-SE" smtClean="0"/>
              <a:t>2021-11-09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751228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26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26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3ADE2-9A48-4224-AB40-B39B2ACB0F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44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045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7915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5337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0020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676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66971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5302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63ADE2-9A48-4224-AB40-B39B2ACB0F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154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63ADE2-9A48-4224-AB40-B39B2ACB0F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691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63ADE2-9A48-4224-AB40-B39B2ACB0F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6906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63ADE2-9A48-4224-AB40-B39B2ACB0F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554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31913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3604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9912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anteckningar 1">
            <a:extLst>
              <a:ext uri="{FF2B5EF4-FFF2-40B4-BE49-F238E27FC236}">
                <a16:creationId xmlns:a16="http://schemas.microsoft.com/office/drawing/2014/main" id="{938C7D8A-C650-4019-95C0-A406B8FEF5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1678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anteckningar 1">
            <a:extLst>
              <a:ext uri="{FF2B5EF4-FFF2-40B4-BE49-F238E27FC236}">
                <a16:creationId xmlns:a16="http://schemas.microsoft.com/office/drawing/2014/main" id="{4877B87A-C294-4217-8B30-8AA09D4C81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77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495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252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6578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2439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3ADE2-9A48-4224-AB40-B39B2ACB0F1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6657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anteckningar 1">
            <a:extLst>
              <a:ext uri="{FF2B5EF4-FFF2-40B4-BE49-F238E27FC236}">
                <a16:creationId xmlns:a16="http://schemas.microsoft.com/office/drawing/2014/main" id="{2A726836-BC79-4691-8293-C42638B7C7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anteckningar 1">
            <a:extLst>
              <a:ext uri="{FF2B5EF4-FFF2-40B4-BE49-F238E27FC236}">
                <a16:creationId xmlns:a16="http://schemas.microsoft.com/office/drawing/2014/main" id="{2A726836-BC79-4691-8293-C42638B7C7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5061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4" name="Platshållare för text 3" descr="RKLogo" title="RKLogo"/>
          <p:cNvSpPr>
            <a:spLocks noGrp="1"/>
          </p:cNvSpPr>
          <p:nvPr>
            <p:ph type="body" sz="quarter" idx="13" hasCustomPrompt="1"/>
          </p:nvPr>
        </p:nvSpPr>
        <p:spPr>
          <a:xfrm>
            <a:off x="626400" y="6152400"/>
            <a:ext cx="1738800" cy="493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2555"/>
            <a:ext cx="1737835" cy="49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59720"/>
            <a:ext cx="1729664" cy="491221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2021-11-09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7640115" y="6304768"/>
            <a:ext cx="3456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 userDrawn="1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 userDrawn="1">
          <p15:clr>
            <a:srgbClr val="F26B43"/>
          </p15:clr>
        </p15:guide>
        <p15:guide id="4" orient="horz" pos="1191" userDrawn="1">
          <p15:clr>
            <a:srgbClr val="F26B43"/>
          </p15:clr>
        </p15:guide>
        <p15:guide id="5" pos="330" userDrawn="1">
          <p15:clr>
            <a:srgbClr val="F26B43"/>
          </p15:clr>
        </p15:guide>
        <p15:guide id="6" pos="73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6000" dirty="0"/>
              <a:t>Utvecklingen på skatteområdet inom FN och OECD</a:t>
            </a:r>
            <a:endParaRPr lang="sv-SE" sz="880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1328603" y="3554734"/>
            <a:ext cx="8897938" cy="2467948"/>
          </a:xfrm>
        </p:spPr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endParaRPr lang="sv-SE" sz="2400" dirty="0"/>
          </a:p>
          <a:p>
            <a:endParaRPr lang="sv-SE" sz="2400" dirty="0"/>
          </a:p>
          <a:p>
            <a:r>
              <a:rPr lang="sv-SE" sz="2400" dirty="0"/>
              <a:t>ICC</a:t>
            </a:r>
          </a:p>
          <a:p>
            <a:r>
              <a:rPr lang="sv-SE" sz="2400" dirty="0"/>
              <a:t>10 november 2021</a:t>
            </a:r>
          </a:p>
          <a:p>
            <a:r>
              <a:rPr lang="sv-SE" sz="2400" dirty="0"/>
              <a:t>Departementsrådet Ingela Willfors</a:t>
            </a:r>
          </a:p>
          <a:p>
            <a:pPr marL="0" indent="0" algn="ctr">
              <a:buNone/>
            </a:pPr>
            <a:endParaRPr lang="sv-SE" sz="2400" dirty="0"/>
          </a:p>
          <a:p>
            <a:pPr marL="0" indent="0" algn="ctr">
              <a:buNone/>
            </a:pPr>
            <a:endParaRPr lang="sv-SE" sz="2000" dirty="0"/>
          </a:p>
          <a:p>
            <a:pPr marL="0" indent="0" algn="ctr">
              <a:buNone/>
            </a:pPr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562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OECD/IF nästa steg Pelare 1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51722" y="2562225"/>
            <a:ext cx="10468947" cy="3467100"/>
          </a:xfrm>
        </p:spPr>
        <p:txBody>
          <a:bodyPr/>
          <a:lstStyle/>
          <a:p>
            <a:r>
              <a:rPr lang="sv-SE" sz="2800" dirty="0"/>
              <a:t>Mycket tekniskt arbete återstår</a:t>
            </a:r>
          </a:p>
          <a:p>
            <a:r>
              <a:rPr lang="sv-SE" sz="2800" dirty="0"/>
              <a:t>En del också av policykaraktär tex</a:t>
            </a:r>
          </a:p>
          <a:p>
            <a:pPr lvl="1"/>
            <a:r>
              <a:rPr lang="sv-SE" sz="2800" dirty="0"/>
              <a:t>Elimination </a:t>
            </a:r>
            <a:r>
              <a:rPr lang="sv-SE" sz="2800" dirty="0" err="1"/>
              <a:t>of</a:t>
            </a:r>
            <a:r>
              <a:rPr lang="sv-SE" sz="2800" dirty="0"/>
              <a:t> double taxation  - </a:t>
            </a:r>
            <a:r>
              <a:rPr lang="sv-SE" sz="2800" dirty="0" err="1"/>
              <a:t>paying</a:t>
            </a:r>
            <a:r>
              <a:rPr lang="sv-SE" sz="2800" dirty="0"/>
              <a:t> </a:t>
            </a:r>
            <a:r>
              <a:rPr lang="sv-SE" sz="2800" dirty="0" err="1"/>
              <a:t>entity</a:t>
            </a:r>
            <a:endParaRPr lang="sv-SE" sz="2800" dirty="0"/>
          </a:p>
          <a:p>
            <a:pPr lvl="1"/>
            <a:r>
              <a:rPr lang="sv-SE" sz="2800" dirty="0"/>
              <a:t>MDSH och </a:t>
            </a:r>
            <a:r>
              <a:rPr lang="sv-SE" sz="2800" dirty="0" err="1"/>
              <a:t>Losses</a:t>
            </a:r>
            <a:endParaRPr lang="sv-SE" sz="2800" dirty="0"/>
          </a:p>
          <a:p>
            <a:pPr lvl="1"/>
            <a:r>
              <a:rPr lang="sv-SE" sz="2800" dirty="0"/>
              <a:t>Unilaterala åtgärder</a:t>
            </a:r>
          </a:p>
          <a:p>
            <a:pPr lvl="1"/>
            <a:r>
              <a:rPr lang="sv-SE" sz="2800" dirty="0" err="1"/>
              <a:t>Amount</a:t>
            </a:r>
            <a:r>
              <a:rPr lang="sv-SE" sz="2800" dirty="0"/>
              <a:t> B</a:t>
            </a:r>
          </a:p>
          <a:p>
            <a:r>
              <a:rPr lang="sv-SE" sz="2800" dirty="0"/>
              <a:t>MLC och </a:t>
            </a:r>
            <a:r>
              <a:rPr lang="sv-SE" sz="2800" dirty="0" err="1"/>
              <a:t>Model</a:t>
            </a:r>
            <a:r>
              <a:rPr lang="sv-SE" sz="2800" dirty="0"/>
              <a:t> </a:t>
            </a:r>
            <a:r>
              <a:rPr lang="sv-SE" sz="2800" dirty="0" err="1"/>
              <a:t>Rules</a:t>
            </a:r>
            <a:endParaRPr lang="sv-SE" sz="2800" dirty="0"/>
          </a:p>
          <a:p>
            <a:r>
              <a:rPr lang="sv-SE" sz="2800" dirty="0" err="1"/>
              <a:t>Explanatory</a:t>
            </a:r>
            <a:r>
              <a:rPr lang="sv-SE" sz="2800" dirty="0"/>
              <a:t> </a:t>
            </a:r>
            <a:r>
              <a:rPr lang="sv-SE" sz="2800" dirty="0" err="1"/>
              <a:t>statement</a:t>
            </a:r>
            <a:r>
              <a:rPr lang="sv-SE" sz="2800" dirty="0"/>
              <a:t>?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30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OECD/IF nästa steg Pelare 2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51722" y="2562225"/>
            <a:ext cx="10468947" cy="3467100"/>
          </a:xfrm>
        </p:spPr>
        <p:txBody>
          <a:bodyPr/>
          <a:lstStyle/>
          <a:p>
            <a:r>
              <a:rPr lang="sv-SE" sz="2800" dirty="0"/>
              <a:t>Arbete återstår</a:t>
            </a:r>
          </a:p>
          <a:p>
            <a:r>
              <a:rPr lang="sv-SE" sz="2800" dirty="0"/>
              <a:t>Det mesta av teknisk karaktär</a:t>
            </a:r>
          </a:p>
          <a:p>
            <a:r>
              <a:rPr lang="sv-SE" sz="2800" dirty="0" err="1"/>
              <a:t>Model</a:t>
            </a:r>
            <a:r>
              <a:rPr lang="sv-SE" sz="2800" dirty="0"/>
              <a:t> </a:t>
            </a:r>
            <a:r>
              <a:rPr lang="sv-SE" sz="2800" dirty="0" err="1"/>
              <a:t>Rules</a:t>
            </a:r>
            <a:endParaRPr lang="sv-SE" sz="2800" dirty="0"/>
          </a:p>
          <a:p>
            <a:r>
              <a:rPr lang="sv-SE" sz="2800" dirty="0"/>
              <a:t>MLC</a:t>
            </a:r>
          </a:p>
          <a:p>
            <a:r>
              <a:rPr lang="sv-SE" sz="2800" dirty="0" err="1"/>
              <a:t>Explanatory</a:t>
            </a:r>
            <a:r>
              <a:rPr lang="sv-SE" sz="2800" dirty="0"/>
              <a:t> </a:t>
            </a:r>
            <a:r>
              <a:rPr lang="sv-SE" sz="2800" dirty="0" err="1"/>
              <a:t>statement</a:t>
            </a:r>
            <a:r>
              <a:rPr lang="sv-SE" sz="2800" dirty="0"/>
              <a:t>?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3389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D4DEC3E-B6DC-4693-855B-643BCCC57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41B10EC-64C3-4577-B043-75D1AEA46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12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4289D836-0DE4-E248-A646-DD6A02680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2282"/>
          <a:stretch/>
        </p:blipFill>
        <p:spPr>
          <a:xfrm>
            <a:off x="627446" y="1224979"/>
            <a:ext cx="11190482" cy="4241800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F9FC038A-4544-8F44-8530-7F2E54FE5668}"/>
              </a:ext>
            </a:extLst>
          </p:cNvPr>
          <p:cNvSpPr/>
          <p:nvPr/>
        </p:nvSpPr>
        <p:spPr>
          <a:xfrm>
            <a:off x="632691" y="5272809"/>
            <a:ext cx="10931864" cy="7539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26997D87-4A31-9449-904D-C481D2544980}"/>
              </a:ext>
            </a:extLst>
          </p:cNvPr>
          <p:cNvSpPr/>
          <p:nvPr/>
        </p:nvSpPr>
        <p:spPr>
          <a:xfrm>
            <a:off x="627446" y="540326"/>
            <a:ext cx="10937109" cy="6846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635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OECD/IF utmaningar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51722" y="2562225"/>
            <a:ext cx="10468947" cy="3467100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Pelare 1 USA</a:t>
            </a:r>
          </a:p>
          <a:p>
            <a:r>
              <a:rPr lang="sv-SE" dirty="0"/>
              <a:t>Pelare 2 US GILTI</a:t>
            </a:r>
          </a:p>
          <a:p>
            <a:r>
              <a:rPr lang="sv-SE" dirty="0"/>
              <a:t>Vad händer om alla inte går med?</a:t>
            </a:r>
          </a:p>
          <a:p>
            <a:r>
              <a:rPr lang="sv-SE" dirty="0"/>
              <a:t>Tidsaspekten </a:t>
            </a:r>
          </a:p>
          <a:p>
            <a:r>
              <a:rPr lang="sv-SE" dirty="0"/>
              <a:t>Implementering</a:t>
            </a:r>
          </a:p>
          <a:p>
            <a:r>
              <a:rPr lang="sv-SE" dirty="0"/>
              <a:t>Hur gör utvecklingsländerna?</a:t>
            </a:r>
          </a:p>
          <a:p>
            <a:endParaRPr lang="sv-SE" dirty="0"/>
          </a:p>
          <a:p>
            <a:pPr lvl="1"/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1955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FN-arbetet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66009" y="2696625"/>
            <a:ext cx="10468947" cy="3467100"/>
          </a:xfrm>
        </p:spPr>
        <p:txBody>
          <a:bodyPr/>
          <a:lstStyle/>
          <a:p>
            <a:pPr lvl="1"/>
            <a:r>
              <a:rPr lang="sv-SE" sz="2800" dirty="0"/>
              <a:t>FNs skattekommitté – 25 experter i sin personliga kapacitet</a:t>
            </a:r>
          </a:p>
          <a:p>
            <a:pPr lvl="1"/>
            <a:r>
              <a:rPr lang="sv-SE" sz="2800" dirty="0"/>
              <a:t>Är det viktigt?</a:t>
            </a:r>
          </a:p>
          <a:p>
            <a:pPr lvl="1"/>
            <a:r>
              <a:rPr lang="sv-SE" sz="2800" dirty="0"/>
              <a:t>Förstärkt sekretariat</a:t>
            </a:r>
          </a:p>
          <a:p>
            <a:pPr lvl="1"/>
            <a:r>
              <a:rPr lang="sv-SE" sz="2800" dirty="0"/>
              <a:t>Utvecklingsländer i klar majoritet</a:t>
            </a:r>
          </a:p>
          <a:p>
            <a:pPr lvl="1"/>
            <a:r>
              <a:rPr lang="sv-SE" sz="2800" dirty="0"/>
              <a:t>Kompetens utvecklingsländer</a:t>
            </a:r>
          </a:p>
          <a:p>
            <a:pPr lvl="1"/>
            <a:r>
              <a:rPr lang="sv-SE" sz="2800" dirty="0"/>
              <a:t>Inflytelserika personer</a:t>
            </a:r>
          </a:p>
          <a:p>
            <a:pPr lvl="1"/>
            <a:r>
              <a:rPr lang="sv-SE" sz="2800" dirty="0"/>
              <a:t>Vill styra arbetet i viktiga undergrupper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7678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FN- viktigt resultat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66009" y="2696625"/>
            <a:ext cx="10468947" cy="3467100"/>
          </a:xfrm>
        </p:spPr>
        <p:txBody>
          <a:bodyPr/>
          <a:lstStyle/>
          <a:p>
            <a:pPr lvl="1"/>
            <a:r>
              <a:rPr lang="sv-SE" sz="3200" dirty="0"/>
              <a:t>FNs modellavtal</a:t>
            </a:r>
          </a:p>
          <a:p>
            <a:pPr lvl="2"/>
            <a:r>
              <a:rPr lang="sv-SE" sz="3200" dirty="0"/>
              <a:t>Artikel 12B</a:t>
            </a:r>
          </a:p>
          <a:p>
            <a:pPr lvl="2"/>
            <a:r>
              <a:rPr lang="sv-SE" sz="3200" dirty="0"/>
              <a:t>Royaltyartikeln</a:t>
            </a:r>
          </a:p>
          <a:p>
            <a:pPr lvl="1"/>
            <a:r>
              <a:rPr lang="sv-SE" sz="3200" dirty="0"/>
              <a:t>FNs manual för internprissättning</a:t>
            </a:r>
          </a:p>
          <a:p>
            <a:pPr lvl="1"/>
            <a:r>
              <a:rPr lang="sv-SE" sz="3200" dirty="0"/>
              <a:t>Handbok för koldioxidskatt</a:t>
            </a:r>
          </a:p>
          <a:p>
            <a:pPr lvl="1"/>
            <a:r>
              <a:rPr lang="sv-SE" sz="3200" dirty="0"/>
              <a:t>Fler handböcker</a:t>
            </a:r>
          </a:p>
        </p:txBody>
      </p:sp>
    </p:spTree>
    <p:extLst>
      <p:ext uri="{BB962C8B-B14F-4D97-AF65-F5344CB8AC3E}">
        <p14:creationId xmlns:p14="http://schemas.microsoft.com/office/powerpoint/2010/main" val="4284516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D85108-0CDD-4F01-BE6F-B1DC5D47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775" y="676455"/>
            <a:ext cx="10392863" cy="5195998"/>
          </a:xfrm>
          <a:noFill/>
          <a:ln>
            <a:solidFill>
              <a:schemeClr val="accent4"/>
            </a:solidFill>
          </a:ln>
        </p:spPr>
        <p:txBody>
          <a:bodyPr/>
          <a:lstStyle/>
          <a:p>
            <a:pPr algn="ctr"/>
            <a:r>
              <a:rPr lang="sv-SE" sz="4000" dirty="0">
                <a:solidFill>
                  <a:schemeClr val="bg1"/>
                </a:solidFill>
              </a:rPr>
              <a:t>FNs skattekommitté Art.12 B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BBA554-50DA-49B0-8349-AB98C72EC4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825709"/>
            <a:ext cx="9252488" cy="3846719"/>
          </a:xfrm>
          <a:noFill/>
          <a:ln w="381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441325" lvl="1" indent="-441325"/>
            <a:r>
              <a:rPr lang="sv-SE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Artikel 12 B i FNs modellavtal</a:t>
            </a:r>
          </a:p>
          <a:p>
            <a:pPr marL="441325" lvl="1" indent="-441325"/>
            <a:r>
              <a:rPr lang="sv-SE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Bakgrund 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förslag av </a:t>
            </a:r>
            <a:r>
              <a:rPr lang="sv-S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drafting</a:t>
            </a: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sv-S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group</a:t>
            </a: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OECD/IF </a:t>
            </a:r>
          </a:p>
          <a:p>
            <a:pPr marL="1371600" lvl="3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alltför långsamt och tveksamt om kommer överens</a:t>
            </a:r>
          </a:p>
          <a:p>
            <a:pPr marL="1371600" lvl="3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komplicerade regler som inte gynnar u-länder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alla länder inte med i IF</a:t>
            </a:r>
          </a:p>
          <a:p>
            <a:pPr marL="1371600" lvl="3" indent="-457200">
              <a:buFont typeface="Arial" panose="020B0604020202020204" pitchFamily="34" charset="0"/>
              <a:buChar char="−"/>
            </a:pPr>
            <a:endParaRPr lang="sv-SE" sz="2800" dirty="0">
              <a:solidFill>
                <a:schemeClr val="bg1"/>
              </a:solidFill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−"/>
            </a:pPr>
            <a:endParaRPr lang="sv-SE" sz="28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−"/>
            </a:pPr>
            <a:endParaRPr lang="sv-SE" sz="28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0" lvl="1" indent="0">
              <a:buNone/>
            </a:pPr>
            <a:endParaRPr lang="sv-SE" sz="3200" dirty="0">
              <a:solidFill>
                <a:prstClr val="black"/>
              </a:solidFill>
              <a:sym typeface="Symbol" panose="05050102010706020507" pitchFamily="18" charset="2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690576F-3F4F-4B0B-BD01-29EC8F69E5D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930A3C-A57C-4175-BCCE-F91B477C603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9157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D85108-0CDD-4F01-BE6F-B1DC5D47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511" y="389430"/>
            <a:ext cx="10934044" cy="5754195"/>
          </a:xfrm>
          <a:ln>
            <a:solidFill>
              <a:schemeClr val="accent6">
                <a:shade val="50000"/>
              </a:schemeClr>
            </a:solidFill>
          </a:ln>
        </p:spPr>
        <p:txBody>
          <a:bodyPr/>
          <a:lstStyle/>
          <a:p>
            <a:pPr algn="ctr"/>
            <a:r>
              <a:rPr lang="sv-SE" sz="4000" dirty="0">
                <a:solidFill>
                  <a:schemeClr val="bg1"/>
                </a:solidFill>
              </a:rPr>
              <a:t>FNs skattekommitté Art. 12 B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BBA554-50DA-49B0-8349-AB98C72EC4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765737"/>
            <a:ext cx="9451097" cy="3550182"/>
          </a:xfr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441325" lvl="1" indent="-441325"/>
            <a:r>
              <a:rPr lang="sv-SE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Beskattning av betalningar för automatiserade digitala tjänster (ADS)</a:t>
            </a:r>
          </a:p>
          <a:p>
            <a:pPr marL="914400" lvl="2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ADS definieras i kommentaren </a:t>
            </a:r>
          </a:p>
          <a:p>
            <a:pPr marL="914400" lvl="2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Definition i linje med Pelare 1 </a:t>
            </a:r>
          </a:p>
          <a:p>
            <a:pPr marL="441325" lvl="1" indent="-441325"/>
            <a:r>
              <a:rPr lang="sv-SE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Källskatt eller nettovinstbeskattning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Formulabaserad nettovinst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Gruppvinster för segmentet för </a:t>
            </a:r>
            <a:r>
              <a:rPr lang="sv-S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MNEs</a:t>
            </a:r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Hänsyn till förluster</a:t>
            </a:r>
          </a:p>
          <a:p>
            <a:pPr marL="914400" lvl="3" indent="0">
              <a:buNone/>
            </a:pPr>
            <a:endParaRPr lang="sv-SE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−"/>
            </a:pPr>
            <a:endParaRPr lang="sv-SE" sz="28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0" lvl="1" indent="0">
              <a:buNone/>
            </a:pPr>
            <a:endParaRPr lang="sv-SE" sz="3200" dirty="0">
              <a:solidFill>
                <a:prstClr val="black"/>
              </a:solidFill>
              <a:sym typeface="Symbol" panose="05050102010706020507" pitchFamily="18" charset="2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690576F-3F4F-4B0B-BD01-29EC8F69E5D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Finansdepartementet</a:t>
            </a:r>
            <a:endParaRPr kumimoji="0" lang="sv-SE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930A3C-A57C-4175-BCCE-F91B477C603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475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D85108-0CDD-4F01-BE6F-B1DC5D47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1755" cy="5583600"/>
          </a:xfrm>
          <a:ln>
            <a:solidFill>
              <a:schemeClr val="accent6">
                <a:shade val="50000"/>
              </a:schemeClr>
            </a:solidFill>
          </a:ln>
        </p:spPr>
        <p:txBody>
          <a:bodyPr/>
          <a:lstStyle/>
          <a:p>
            <a:pPr algn="ctr"/>
            <a:r>
              <a:rPr lang="sv-SE" sz="4000" dirty="0">
                <a:solidFill>
                  <a:schemeClr val="bg1"/>
                </a:solidFill>
              </a:rPr>
              <a:t>FNs skattekommittés Art. 12 B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BBA554-50DA-49B0-8349-AB98C72EC4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750239"/>
            <a:ext cx="9737051" cy="2852758"/>
          </a:xfr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441325" lvl="1" indent="-441325"/>
            <a:r>
              <a:rPr lang="sv-SE" sz="3200" dirty="0">
                <a:solidFill>
                  <a:schemeClr val="bg1"/>
                </a:solidFill>
                <a:sym typeface="Symbol" panose="05050102010706020507" pitchFamily="18" charset="2"/>
              </a:rPr>
              <a:t>Positivt</a:t>
            </a:r>
            <a:endParaRPr lang="sv-SE" dirty="0">
              <a:solidFill>
                <a:schemeClr val="bg1"/>
              </a:solidFill>
              <a:sym typeface="Symbol" panose="05050102010706020507" pitchFamily="18" charset="2"/>
            </a:endParaRPr>
          </a:p>
          <a:p>
            <a:pPr marL="914400" lvl="2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Enklare lösning än pelare 1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Reducerar källskatt för länder som beskattar ADS internt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Interna regler ses som direkt skatt (?)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Undviker dubbelbeskattning till viss del</a:t>
            </a:r>
          </a:p>
          <a:p>
            <a:pPr marL="914400" lvl="2" indent="-457200">
              <a:buFont typeface="Arial" panose="020B0604020202020204" pitchFamily="34" charset="0"/>
              <a:buChar char="−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Alternativ nettovinstbeskattningsregel</a:t>
            </a:r>
          </a:p>
          <a:p>
            <a:pPr marL="457200" lvl="2" indent="0">
              <a:buNone/>
            </a:pPr>
            <a:endParaRPr lang="sv-SE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−"/>
            </a:pPr>
            <a:endParaRPr lang="sv-SE" sz="28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−"/>
            </a:pPr>
            <a:endParaRPr lang="sv-SE" sz="28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0" lvl="1" indent="0">
              <a:buNone/>
            </a:pPr>
            <a:endParaRPr lang="sv-SE" sz="3200" dirty="0">
              <a:solidFill>
                <a:prstClr val="black"/>
              </a:solidFill>
              <a:sym typeface="Symbol" panose="05050102010706020507" pitchFamily="18" charset="2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690576F-3F4F-4B0B-BD01-29EC8F69E5D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930A3C-A57C-4175-BCCE-F91B477C603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575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D85108-0CDD-4F01-BE6F-B1DC5D47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442102"/>
            <a:ext cx="10941755" cy="5630086"/>
          </a:xfrm>
          <a:ln>
            <a:solidFill>
              <a:schemeClr val="accent6">
                <a:shade val="50000"/>
              </a:schemeClr>
            </a:solidFill>
          </a:ln>
        </p:spPr>
        <p:txBody>
          <a:bodyPr/>
          <a:lstStyle/>
          <a:p>
            <a:pPr algn="ctr"/>
            <a:r>
              <a:rPr lang="sv-SE" sz="4000" dirty="0">
                <a:solidFill>
                  <a:schemeClr val="bg1"/>
                </a:solidFill>
              </a:rPr>
              <a:t>FNs skattekommitté Art. 12 B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BBA554-50DA-49B0-8349-AB98C72EC4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765737"/>
            <a:ext cx="9737051" cy="3801294"/>
          </a:xfr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441325" lvl="1" indent="-441325"/>
            <a:r>
              <a:rPr lang="sv-SE" sz="3200" dirty="0">
                <a:solidFill>
                  <a:schemeClr val="bg1"/>
                </a:solidFill>
                <a:sym typeface="Symbol" panose="05050102010706020507" pitchFamily="18" charset="2"/>
              </a:rPr>
              <a:t>Kritik</a:t>
            </a:r>
          </a:p>
          <a:p>
            <a:pPr marL="898525" lvl="2" indent="-441325"/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Teknisk utformning</a:t>
            </a:r>
          </a:p>
          <a:p>
            <a:pPr marL="1371600" lvl="3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Oklar definition av ADS</a:t>
            </a:r>
          </a:p>
          <a:p>
            <a:pPr marL="1371600" lvl="3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Tveksam gränsdragning till andra artiklar</a:t>
            </a:r>
          </a:p>
          <a:p>
            <a:pPr marL="1371600" lvl="3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Nettovinstbeskattningsregeln</a:t>
            </a:r>
          </a:p>
          <a:p>
            <a:pPr marL="1828800" lvl="4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oklar och svårtillämpad</a:t>
            </a:r>
          </a:p>
          <a:p>
            <a:pPr marL="1828800" lvl="4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särskilt problematiskt med gruppregeln</a:t>
            </a:r>
          </a:p>
          <a:p>
            <a:pPr marL="1828800" lvl="4" indent="-457200">
              <a:buFont typeface="Arial" panose="020B0604020202020204" pitchFamily="34" charset="0"/>
              <a:buChar char="–"/>
            </a:pPr>
            <a:r>
              <a:rPr lang="sv-SE" dirty="0">
                <a:solidFill>
                  <a:schemeClr val="bg1"/>
                </a:solidFill>
                <a:sym typeface="Symbol" panose="05050102010706020507" pitchFamily="18" charset="2"/>
              </a:rPr>
              <a:t>inte tillräcklig hänsyn till förluster</a:t>
            </a:r>
          </a:p>
          <a:p>
            <a:pPr marL="914400" lvl="3" indent="0">
              <a:buNone/>
            </a:pPr>
            <a:endParaRPr lang="sv-SE" dirty="0">
              <a:solidFill>
                <a:schemeClr val="bg1"/>
              </a:solidFill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–"/>
            </a:pPr>
            <a:endParaRPr lang="sv-SE" dirty="0">
              <a:solidFill>
                <a:schemeClr val="bg1"/>
              </a:solidFill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–"/>
            </a:pPr>
            <a:endParaRPr lang="sv-SE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1371600" lvl="4" indent="0">
              <a:buNone/>
            </a:pPr>
            <a:endParaRPr lang="sv-SE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914400" lvl="2" indent="-457200">
              <a:buFont typeface="Arial" panose="020B0604020202020204" pitchFamily="34" charset="0"/>
              <a:buChar char="−"/>
            </a:pPr>
            <a:endParaRPr lang="sv-SE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−"/>
            </a:pPr>
            <a:endParaRPr lang="sv-SE" sz="28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1371600" lvl="3" indent="-457200">
              <a:buFont typeface="Arial" panose="020B0604020202020204" pitchFamily="34" charset="0"/>
              <a:buChar char="−"/>
            </a:pPr>
            <a:endParaRPr lang="sv-SE" sz="28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marL="0" lvl="1" indent="0">
              <a:buNone/>
            </a:pPr>
            <a:endParaRPr lang="sv-SE" sz="3200" dirty="0">
              <a:solidFill>
                <a:prstClr val="black"/>
              </a:solidFill>
              <a:sym typeface="Symbol" panose="05050102010706020507" pitchFamily="18" charset="2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690576F-3F4F-4B0B-BD01-29EC8F69E5D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930A3C-A57C-4175-BCCE-F91B477C603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D4D15-3887-47F3-AC8F-B99C7C44B5C5}" type="slidenum">
              <a:rPr kumimoji="0" lang="sv-S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7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623311" y="548807"/>
            <a:ext cx="10943791" cy="5473875"/>
          </a:xfrm>
        </p:spPr>
        <p:txBody>
          <a:bodyPr/>
          <a:lstStyle/>
          <a:p>
            <a:pPr algn="ctr"/>
            <a:r>
              <a:rPr lang="sv-SE" sz="5400" dirty="0"/>
              <a:t>I det internationella bruset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51722" y="2562225"/>
            <a:ext cx="10468947" cy="3467100"/>
          </a:xfrm>
        </p:spPr>
        <p:txBody>
          <a:bodyPr/>
          <a:lstStyle/>
          <a:p>
            <a:endParaRPr lang="sv-SE" sz="2800" dirty="0"/>
          </a:p>
        </p:txBody>
      </p:sp>
      <p:sp>
        <p:nvSpPr>
          <p:cNvPr id="7" name="Pratbubbla: oval 6">
            <a:extLst>
              <a:ext uri="{FF2B5EF4-FFF2-40B4-BE49-F238E27FC236}">
                <a16:creationId xmlns:a16="http://schemas.microsoft.com/office/drawing/2014/main" id="{585F0D1C-23AD-46FC-87B6-B28FA0CB4D84}"/>
              </a:ext>
            </a:extLst>
          </p:cNvPr>
          <p:cNvSpPr/>
          <p:nvPr/>
        </p:nvSpPr>
        <p:spPr>
          <a:xfrm>
            <a:off x="3940873" y="3020059"/>
            <a:ext cx="3166781" cy="1395328"/>
          </a:xfrm>
          <a:prstGeom prst="wedgeEllipseCallout">
            <a:avLst>
              <a:gd name="adj1" fmla="val 36916"/>
              <a:gd name="adj2" fmla="val 50873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The </a:t>
            </a:r>
            <a:r>
              <a:rPr lang="sv-SE" dirty="0" err="1">
                <a:solidFill>
                  <a:schemeClr val="bg1"/>
                </a:solidFill>
              </a:rPr>
              <a:t>interational</a:t>
            </a:r>
            <a:r>
              <a:rPr lang="sv-SE" dirty="0">
                <a:solidFill>
                  <a:schemeClr val="bg1"/>
                </a:solidFill>
              </a:rPr>
              <a:t> tax system is </a:t>
            </a:r>
            <a:r>
              <a:rPr lang="sv-SE" dirty="0" err="1">
                <a:solidFill>
                  <a:schemeClr val="bg1"/>
                </a:solidFill>
              </a:rPr>
              <a:t>breaking</a:t>
            </a:r>
            <a:r>
              <a:rPr lang="sv-SE" dirty="0">
                <a:solidFill>
                  <a:schemeClr val="bg1"/>
                </a:solidFill>
              </a:rPr>
              <a:t> down</a:t>
            </a:r>
          </a:p>
          <a:p>
            <a:pPr algn="ctr"/>
            <a:endParaRPr lang="sv-SE" dirty="0"/>
          </a:p>
        </p:txBody>
      </p:sp>
      <p:sp>
        <p:nvSpPr>
          <p:cNvPr id="8" name="Pratbubbla: oval 7">
            <a:extLst>
              <a:ext uri="{FF2B5EF4-FFF2-40B4-BE49-F238E27FC236}">
                <a16:creationId xmlns:a16="http://schemas.microsoft.com/office/drawing/2014/main" id="{D0825E17-4404-41AF-8A91-65B3A83F7938}"/>
              </a:ext>
            </a:extLst>
          </p:cNvPr>
          <p:cNvSpPr/>
          <p:nvPr/>
        </p:nvSpPr>
        <p:spPr>
          <a:xfrm>
            <a:off x="6455376" y="3618027"/>
            <a:ext cx="5293244" cy="3109821"/>
          </a:xfrm>
          <a:prstGeom prst="wedgeEllipseCallout">
            <a:avLst>
              <a:gd name="adj1" fmla="val -18410"/>
              <a:gd name="adj2" fmla="val 3167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…</a:t>
            </a:r>
            <a:r>
              <a:rPr lang="en-US" dirty="0" err="1">
                <a:solidFill>
                  <a:schemeClr val="bg1"/>
                </a:solidFill>
              </a:rPr>
              <a:t>digitalisation</a:t>
            </a:r>
            <a:r>
              <a:rPr lang="en-US" dirty="0">
                <a:solidFill>
                  <a:schemeClr val="bg1"/>
                </a:solidFill>
              </a:rPr>
              <a:t> has revealed some more fundamental issues of the existing international tax framework, </a:t>
            </a:r>
            <a:endParaRPr lang="sv-SE" dirty="0"/>
          </a:p>
        </p:txBody>
      </p:sp>
      <p:sp>
        <p:nvSpPr>
          <p:cNvPr id="9" name="Pratbubbla: oval 8">
            <a:extLst>
              <a:ext uri="{FF2B5EF4-FFF2-40B4-BE49-F238E27FC236}">
                <a16:creationId xmlns:a16="http://schemas.microsoft.com/office/drawing/2014/main" id="{C9FECE93-57A4-498B-B2E0-8CFCADFC55BB}"/>
              </a:ext>
            </a:extLst>
          </p:cNvPr>
          <p:cNvSpPr/>
          <p:nvPr/>
        </p:nvSpPr>
        <p:spPr>
          <a:xfrm>
            <a:off x="2234953" y="4264516"/>
            <a:ext cx="2755018" cy="1305813"/>
          </a:xfrm>
          <a:prstGeom prst="wedgeEllipseCallout">
            <a:avLst>
              <a:gd name="adj1" fmla="val 60001"/>
              <a:gd name="adj2" fmla="val 80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Market </a:t>
            </a:r>
            <a:r>
              <a:rPr lang="sv-SE" dirty="0" err="1">
                <a:solidFill>
                  <a:schemeClr val="bg1"/>
                </a:solidFill>
              </a:rPr>
              <a:t>countries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deserve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more</a:t>
            </a:r>
            <a:r>
              <a:rPr lang="sv-SE" dirty="0">
                <a:solidFill>
                  <a:schemeClr val="bg1"/>
                </a:solidFill>
              </a:rPr>
              <a:t> tax</a:t>
            </a:r>
          </a:p>
          <a:p>
            <a:pPr algn="ctr"/>
            <a:endParaRPr lang="sv-SE" dirty="0"/>
          </a:p>
        </p:txBody>
      </p:sp>
      <p:sp>
        <p:nvSpPr>
          <p:cNvPr id="10" name="Pratbubbla: oval 9">
            <a:extLst>
              <a:ext uri="{FF2B5EF4-FFF2-40B4-BE49-F238E27FC236}">
                <a16:creationId xmlns:a16="http://schemas.microsoft.com/office/drawing/2014/main" id="{64105262-7236-4930-8E17-9240C1C77D17}"/>
              </a:ext>
            </a:extLst>
          </p:cNvPr>
          <p:cNvSpPr/>
          <p:nvPr/>
        </p:nvSpPr>
        <p:spPr>
          <a:xfrm>
            <a:off x="1040685" y="2854580"/>
            <a:ext cx="2571777" cy="1409936"/>
          </a:xfrm>
          <a:prstGeom prst="wedgeEllipseCallout">
            <a:avLst>
              <a:gd name="adj1" fmla="val 51997"/>
              <a:gd name="adj2" fmla="val 3321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The ALP is </a:t>
            </a:r>
            <a:r>
              <a:rPr lang="sv-SE" dirty="0" err="1">
                <a:solidFill>
                  <a:schemeClr val="bg1"/>
                </a:solidFill>
              </a:rPr>
              <a:t>too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complex</a:t>
            </a:r>
            <a:r>
              <a:rPr lang="sv-SE" dirty="0">
                <a:solidFill>
                  <a:schemeClr val="bg1"/>
                </a:solidFill>
              </a:rPr>
              <a:t> and </a:t>
            </a:r>
            <a:r>
              <a:rPr lang="sv-SE" dirty="0" err="1">
                <a:solidFill>
                  <a:schemeClr val="bg1"/>
                </a:solidFill>
              </a:rPr>
              <a:t>does</a:t>
            </a:r>
            <a:r>
              <a:rPr lang="sv-SE" dirty="0">
                <a:solidFill>
                  <a:schemeClr val="bg1"/>
                </a:solidFill>
              </a:rPr>
              <a:t> not </a:t>
            </a:r>
            <a:r>
              <a:rPr lang="sv-SE" dirty="0" err="1">
                <a:solidFill>
                  <a:schemeClr val="bg1"/>
                </a:solidFill>
              </a:rPr>
              <a:t>work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anymore</a:t>
            </a:r>
            <a:endParaRPr lang="sv-SE" dirty="0">
              <a:solidFill>
                <a:schemeClr val="bg1"/>
              </a:solidFill>
            </a:endParaRP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77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FN- arbetsgrupper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20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66009" y="2696625"/>
            <a:ext cx="10468947" cy="3467100"/>
          </a:xfrm>
        </p:spPr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sv-SE" dirty="0"/>
              <a:t>FNs modellavtal		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FNs manual för skatteavtalsförhandlingar</a:t>
            </a:r>
          </a:p>
          <a:p>
            <a:pPr marL="457200" lvl="1" indent="0">
              <a:buNone/>
            </a:pPr>
            <a:r>
              <a:rPr lang="sv-SE" dirty="0"/>
              <a:t>3.  Internprissättning	</a:t>
            </a:r>
          </a:p>
          <a:p>
            <a:pPr marL="457200" lvl="1" indent="0">
              <a:buNone/>
            </a:pPr>
            <a:r>
              <a:rPr lang="sv-SE" dirty="0"/>
              <a:t>4.  Skattefrågor gällande den digitaliserade och globaliserade ekonomin</a:t>
            </a:r>
          </a:p>
          <a:p>
            <a:pPr marL="457200" lvl="1" indent="0">
              <a:buNone/>
            </a:pPr>
            <a:r>
              <a:rPr lang="sv-SE" dirty="0"/>
              <a:t>5 . Skatt på naturtillgångar</a:t>
            </a:r>
          </a:p>
          <a:p>
            <a:pPr marL="457200" lvl="1" indent="0">
              <a:buNone/>
            </a:pPr>
            <a:r>
              <a:rPr lang="sv-SE" dirty="0"/>
              <a:t>6.  Miljöskatt</a:t>
            </a:r>
          </a:p>
          <a:p>
            <a:pPr marL="457200" lvl="1" indent="0">
              <a:buNone/>
            </a:pPr>
            <a:r>
              <a:rPr lang="sv-SE" dirty="0"/>
              <a:t>7.  Förhindrande och undvikande av tvister	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7410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FN- nya arbetsgrupper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21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66009" y="2696625"/>
            <a:ext cx="10468947" cy="3467100"/>
          </a:xfrm>
        </p:spPr>
        <p:txBody>
          <a:bodyPr/>
          <a:lstStyle/>
          <a:p>
            <a:pPr marL="457200" lvl="1" indent="0">
              <a:buNone/>
            </a:pPr>
            <a:r>
              <a:rPr lang="sv-SE" dirty="0"/>
              <a:t>8.   Samband skatt, handel och investeringsavtal</a:t>
            </a:r>
          </a:p>
          <a:p>
            <a:pPr marL="457200" lvl="1" indent="0">
              <a:buNone/>
            </a:pPr>
            <a:r>
              <a:rPr lang="sv-SE" dirty="0"/>
              <a:t>9.   Öka skattetransparensen</a:t>
            </a:r>
          </a:p>
          <a:p>
            <a:pPr marL="457200" lvl="1" indent="0">
              <a:buNone/>
            </a:pPr>
            <a:r>
              <a:rPr lang="sv-SE" dirty="0"/>
              <a:t>10. Förbättra skattemyndigheter t ex genom digitalisering</a:t>
            </a:r>
          </a:p>
          <a:p>
            <a:pPr marL="457200" lvl="1" indent="0">
              <a:buNone/>
            </a:pPr>
            <a:r>
              <a:rPr lang="sv-SE" dirty="0"/>
              <a:t>11.  Förmögenhetsskatt</a:t>
            </a:r>
          </a:p>
          <a:p>
            <a:pPr marL="457200" lvl="1" indent="0">
              <a:buNone/>
            </a:pPr>
            <a:r>
              <a:rPr lang="sv-SE" dirty="0"/>
              <a:t>12.  Beskattning och COVID</a:t>
            </a:r>
          </a:p>
          <a:p>
            <a:pPr marL="457200" lvl="1" indent="0">
              <a:buNone/>
            </a:pPr>
            <a:r>
              <a:rPr lang="sv-SE" dirty="0"/>
              <a:t>13.  Indirekt skatt</a:t>
            </a:r>
          </a:p>
          <a:p>
            <a:pPr marL="457200" lvl="1" indent="0">
              <a:buNone/>
            </a:pPr>
            <a:r>
              <a:rPr lang="sv-SE" dirty="0"/>
              <a:t>14.  Hälsoskatter</a:t>
            </a:r>
          </a:p>
          <a:p>
            <a:pPr marL="914400" lvl="1" indent="-457200">
              <a:buAutoNum type="arabicPeriod" startAt="6"/>
            </a:pPr>
            <a:endParaRPr lang="sv-SE" dirty="0"/>
          </a:p>
          <a:p>
            <a:pPr marL="914400" lvl="1" indent="-457200">
              <a:buAutoNum type="arabicPeriod" startAt="6"/>
            </a:pPr>
            <a:endParaRPr lang="sv-SE" dirty="0"/>
          </a:p>
          <a:p>
            <a:pPr marL="914400" lvl="1" indent="-457200">
              <a:buFont typeface="+mj-lt"/>
              <a:buAutoNum type="arabicPeriod"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2378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4400" dirty="0"/>
              <a:t>Konsekvenser för armlängdsprincipen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22</a:t>
            </a:fld>
            <a:endParaRPr lang="sv-SE" dirty="0"/>
          </a:p>
        </p:txBody>
      </p:sp>
      <p:pic>
        <p:nvPicPr>
          <p:cNvPr id="6" name="Bildobjekt 2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85" y="1608755"/>
            <a:ext cx="8040757" cy="432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ruta 6"/>
          <p:cNvSpPr txBox="1"/>
          <p:nvPr/>
        </p:nvSpPr>
        <p:spPr>
          <a:xfrm>
            <a:off x="3021492" y="4154553"/>
            <a:ext cx="5705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Prissättningen ska motsvara vad som skulle ha tillämpats mellan oberoende parter under jämförbara omständigheter 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(marknadsmässigt pris)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90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800" dirty="0"/>
              <a:t>Konsekvenser för fördelning av skattebas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23</a:t>
            </a:fld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329" y="1526476"/>
            <a:ext cx="7388942" cy="4466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722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Hur kan ICC bidra?</a:t>
            </a:r>
            <a:br>
              <a:rPr lang="sv-SE" sz="5400" dirty="0"/>
            </a:br>
            <a:br>
              <a:rPr lang="sv-SE" sz="5400" dirty="0"/>
            </a:br>
            <a:endParaRPr lang="sv-SE" sz="54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24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66009" y="2696625"/>
            <a:ext cx="10468947" cy="3467100"/>
          </a:xfrm>
        </p:spPr>
        <p:txBody>
          <a:bodyPr/>
          <a:lstStyle/>
          <a:p>
            <a:pPr lvl="1"/>
            <a:r>
              <a:rPr lang="sv-SE" sz="4400" dirty="0"/>
              <a:t>OECD</a:t>
            </a:r>
          </a:p>
          <a:p>
            <a:pPr lvl="1"/>
            <a:r>
              <a:rPr lang="sv-SE" sz="4400" dirty="0"/>
              <a:t>FN </a:t>
            </a:r>
          </a:p>
          <a:p>
            <a:pPr lvl="1"/>
            <a:r>
              <a:rPr lang="sv-SE" sz="4400" dirty="0"/>
              <a:t>DIALOG</a:t>
            </a:r>
          </a:p>
          <a:p>
            <a:pPr marL="457200" lvl="1" indent="0">
              <a:buNone/>
            </a:pPr>
            <a:endParaRPr lang="sv-SE" sz="4400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FD8AC79-D009-45C2-8E32-1ABE37F4601D}"/>
              </a:ext>
            </a:extLst>
          </p:cNvPr>
          <p:cNvSpPr/>
          <p:nvPr/>
        </p:nvSpPr>
        <p:spPr>
          <a:xfrm>
            <a:off x="495209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6685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Vad är problemet?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951722" y="2562225"/>
            <a:ext cx="10468947" cy="3467100"/>
          </a:xfrm>
        </p:spPr>
        <p:txBody>
          <a:bodyPr/>
          <a:lstStyle/>
          <a:p>
            <a:r>
              <a:rPr lang="sv-SE" dirty="0"/>
              <a:t>Digitaliseringens utmaningar</a:t>
            </a:r>
          </a:p>
          <a:p>
            <a:r>
              <a:rPr lang="sv-SE" dirty="0"/>
              <a:t>EUs DST, DAT</a:t>
            </a:r>
          </a:p>
          <a:p>
            <a:r>
              <a:rPr lang="sv-SE" dirty="0"/>
              <a:t>US skattereform</a:t>
            </a:r>
          </a:p>
          <a:p>
            <a:r>
              <a:rPr lang="sv-SE" dirty="0"/>
              <a:t>OECD/IF</a:t>
            </a:r>
          </a:p>
          <a:p>
            <a:r>
              <a:rPr lang="sv-SE" dirty="0"/>
              <a:t>Utvecklingsländers missnöje</a:t>
            </a:r>
          </a:p>
          <a:p>
            <a:r>
              <a:rPr lang="sv-SE" dirty="0"/>
              <a:t>Konkurrensrättsliga frågor?</a:t>
            </a:r>
          </a:p>
        </p:txBody>
      </p:sp>
    </p:spTree>
    <p:extLst>
      <p:ext uri="{BB962C8B-B14F-4D97-AF65-F5344CB8AC3E}">
        <p14:creationId xmlns:p14="http://schemas.microsoft.com/office/powerpoint/2010/main" val="48724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200" dirty="0"/>
              <a:t>”</a:t>
            </a:r>
            <a:r>
              <a:rPr lang="sv-SE" sz="3600" dirty="0"/>
              <a:t>Svensk oro för Amazondöden</a:t>
            </a:r>
            <a:r>
              <a:rPr lang="sv-SE" dirty="0"/>
              <a:t>”</a:t>
            </a:r>
            <a:br>
              <a:rPr lang="sv-SE" dirty="0"/>
            </a:br>
            <a:r>
              <a:rPr lang="sv-SE" sz="2000" dirty="0" err="1"/>
              <a:t>Svd</a:t>
            </a:r>
            <a:r>
              <a:rPr lang="sv-SE" sz="2000" dirty="0"/>
              <a:t> 27/11 2017</a:t>
            </a:r>
            <a:br>
              <a:rPr lang="sv-SE" sz="2000" dirty="0"/>
            </a:br>
            <a:br>
              <a:rPr lang="sv-SE" sz="2000" dirty="0"/>
            </a:br>
            <a:br>
              <a:rPr lang="sv-SE" sz="3600" dirty="0"/>
            </a:br>
            <a:r>
              <a:rPr lang="sv-SE" sz="3600" dirty="0"/>
              <a:t>”Amazons etablering sätter</a:t>
            </a:r>
            <a:br>
              <a:rPr lang="sv-SE" sz="3600" dirty="0"/>
            </a:br>
            <a:r>
              <a:rPr lang="sv-SE" sz="3600" dirty="0"/>
              <a:t>press i Sverige”</a:t>
            </a:r>
            <a:br>
              <a:rPr lang="sv-SE" sz="3600" dirty="0"/>
            </a:br>
            <a:r>
              <a:rPr lang="sv-SE" sz="2000" dirty="0"/>
              <a:t>DI 10/11 2018</a:t>
            </a:r>
            <a:br>
              <a:rPr lang="sv-SE" sz="3600" dirty="0"/>
            </a:br>
            <a:r>
              <a:rPr lang="sv-SE" sz="3600" dirty="0"/>
              <a:t> 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  <p:pic>
        <p:nvPicPr>
          <p:cNvPr id="3074" name="Picture 2" descr="\\regeringskansliet.se\Userdata\IWS1023\Desktop\krokod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788" y="1130967"/>
            <a:ext cx="3391903" cy="439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06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00E4E0B-6077-4BE1-84F8-07C6041D5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EC24016-FDBA-40D5-B4E3-4331C49D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E5D70C95-7940-9248-B0D1-BDF4A0A411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9" r="13840"/>
          <a:stretch/>
        </p:blipFill>
        <p:spPr>
          <a:xfrm>
            <a:off x="637310" y="559088"/>
            <a:ext cx="10927245" cy="549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14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6B52F2-4DE2-8F46-9F4F-1CABA07A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7D1A176-D275-A84B-BD58-3483AA5B6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8EB7C7D-B75E-134C-946A-006165AC37A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r="5167" b="1233"/>
          <a:stretch/>
        </p:blipFill>
        <p:spPr>
          <a:xfrm>
            <a:off x="623455" y="568508"/>
            <a:ext cx="10941100" cy="545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61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BEBAEC5-F8C9-6A40-B294-B5FC23DD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493EBAF-A3E2-4C4F-B8DB-21FD5E8D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2728B623-8E52-6340-BFEA-17CC43122E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" r="-5426" b="-2099"/>
          <a:stretch/>
        </p:blipFill>
        <p:spPr>
          <a:xfrm>
            <a:off x="623454" y="521753"/>
            <a:ext cx="11665528" cy="564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882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OECD/IF Statement</a:t>
            </a:r>
            <a:br>
              <a:rPr lang="sv-SE" sz="5400" dirty="0"/>
            </a:br>
            <a:r>
              <a:rPr lang="sv-SE" sz="5400" dirty="0"/>
              <a:t>Pelare 1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854408" y="2555582"/>
            <a:ext cx="10468947" cy="3467100"/>
          </a:xfrm>
        </p:spPr>
        <p:txBody>
          <a:bodyPr/>
          <a:lstStyle/>
          <a:p>
            <a:r>
              <a:rPr lang="sv-SE" dirty="0"/>
              <a:t>Bekräftar Statement i juli</a:t>
            </a:r>
          </a:p>
          <a:p>
            <a:pPr lvl="1"/>
            <a:r>
              <a:rPr lang="sv-SE" dirty="0"/>
              <a:t>T ex samma </a:t>
            </a:r>
            <a:r>
              <a:rPr lang="sv-SE" dirty="0" err="1"/>
              <a:t>scope</a:t>
            </a:r>
            <a:endParaRPr lang="sv-SE" dirty="0"/>
          </a:p>
          <a:p>
            <a:r>
              <a:rPr lang="sv-SE" dirty="0"/>
              <a:t>25 % av </a:t>
            </a:r>
            <a:r>
              <a:rPr lang="sv-SE" dirty="0" err="1"/>
              <a:t>residualvinsterna</a:t>
            </a:r>
            <a:endParaRPr lang="sv-SE" dirty="0"/>
          </a:p>
          <a:p>
            <a:r>
              <a:rPr lang="sv-SE" dirty="0"/>
              <a:t>Borttagande och ”</a:t>
            </a:r>
            <a:r>
              <a:rPr lang="sv-SE" dirty="0" err="1"/>
              <a:t>standstill</a:t>
            </a:r>
            <a:r>
              <a:rPr lang="sv-SE" dirty="0"/>
              <a:t>” för DSTs m.fl.</a:t>
            </a:r>
          </a:p>
          <a:p>
            <a:r>
              <a:rPr lang="sv-SE" dirty="0"/>
              <a:t>MLC undertecknad 2022 och tillämplig 2023</a:t>
            </a:r>
          </a:p>
          <a:p>
            <a:r>
              <a:rPr lang="sv-SE" dirty="0" err="1"/>
              <a:t>Amount</a:t>
            </a:r>
            <a:r>
              <a:rPr lang="sv-SE" dirty="0"/>
              <a:t> B  - arbetet klart 2022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6183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5400" dirty="0"/>
              <a:t>OECD/IF Statement</a:t>
            </a:r>
            <a:br>
              <a:rPr lang="sv-SE" sz="5400" dirty="0"/>
            </a:br>
            <a:r>
              <a:rPr lang="sv-SE" sz="5400" dirty="0"/>
              <a:t>Pelare 2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Finansdepartementet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871538" y="2441331"/>
            <a:ext cx="10451817" cy="3722394"/>
          </a:xfrm>
        </p:spPr>
        <p:txBody>
          <a:bodyPr/>
          <a:lstStyle/>
          <a:p>
            <a:r>
              <a:rPr lang="sv-SE" dirty="0"/>
              <a:t>Bekräftar Statement juli – t ex</a:t>
            </a:r>
          </a:p>
          <a:p>
            <a:pPr lvl="1"/>
            <a:r>
              <a:rPr lang="sv-SE" dirty="0"/>
              <a:t>Samma design och frivilligt under vissa villkor</a:t>
            </a:r>
          </a:p>
          <a:p>
            <a:r>
              <a:rPr lang="sv-SE" dirty="0"/>
              <a:t>Effektiv minimiskatt på 15 % </a:t>
            </a:r>
          </a:p>
          <a:p>
            <a:r>
              <a:rPr lang="sv-SE" dirty="0"/>
              <a:t>Substansundantag - övergångsordning </a:t>
            </a:r>
          </a:p>
          <a:p>
            <a:r>
              <a:rPr lang="sv-SE" dirty="0"/>
              <a:t>STTR – minimiskatt på 9 %</a:t>
            </a:r>
          </a:p>
          <a:p>
            <a:r>
              <a:rPr lang="sv-SE" dirty="0"/>
              <a:t>Lagstiftning 2022 – tillämpligt 2023</a:t>
            </a:r>
          </a:p>
          <a:p>
            <a:r>
              <a:rPr lang="sv-SE" dirty="0"/>
              <a:t>UTPR tillämpligt 2024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18240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2_Regeringskanslie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ACCB8887-2861-4A9C-A4CD-A72A7487C532}" vid="{1AE254D8-5B8D-4F5F-8E0F-78C43DA61D1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CD8AE9B02F834195A39A8818C62C25" ma:contentTypeVersion="8" ma:contentTypeDescription="Skapa ett nytt dokument." ma:contentTypeScope="" ma:versionID="229487acc851752fdd9058530bcb1f19">
  <xsd:schema xmlns:xsd="http://www.w3.org/2001/XMLSchema" xmlns:xs="http://www.w3.org/2001/XMLSchema" xmlns:p="http://schemas.microsoft.com/office/2006/metadata/properties" xmlns:ns2="b46b9808-7eec-4557-8a10-cd7b08f26e01" targetNamespace="http://schemas.microsoft.com/office/2006/metadata/properties" ma:root="true" ma:fieldsID="2af3968563467d0e20e12fdbbbe10f53" ns2:_="">
    <xsd:import namespace="b46b9808-7eec-4557-8a10-cd7b08f26e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b9808-7eec-4557-8a10-cd7b08f26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?mso-contentType ?>
<FormUrls xmlns="http://schemas.microsoft.com/sharepoint/v3/contenttype/forms/url">
  <Edit>_layouts/RK.Dhs/RKEditForm.aspx</Edit>
  <New>_layouts/RK.Dhs/RKEditForm.aspx</New>
</FormUrls>
</file>

<file path=customXml/itemProps1.xml><?xml version="1.0" encoding="utf-8"?>
<ds:datastoreItem xmlns:ds="http://schemas.openxmlformats.org/officeDocument/2006/customXml" ds:itemID="{DED51515-5E11-4C2D-8751-6A8F0FE9D042}"/>
</file>

<file path=customXml/itemProps2.xml><?xml version="1.0" encoding="utf-8"?>
<ds:datastoreItem xmlns:ds="http://schemas.openxmlformats.org/officeDocument/2006/customXml" ds:itemID="{0155F179-BED2-4A97-AD4B-72150EA4C9F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32E182E-10DE-42B5-B31F-E366528D7C10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A2703394-66BB-47EA-810A-96BD7201E51F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4bfb59fc-9ed6-43c8-9961-a2128d7db2f8"/>
    <ds:schemaRef ds:uri="24a4140e-5e0c-4d26-a10b-8a77e9005ebd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60EE4EF9-3C6C-4058-9074-06804EE3A834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62785C8C-EA0E-4863-B865-543593686EAB}">
  <ds:schemaRefs>
    <ds:schemaRef ds:uri="http://schemas.microsoft.com/sharepoint/v3/contenttype/forms/ur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642</Words>
  <Application>Microsoft Macintosh PowerPoint</Application>
  <PresentationFormat>Bredbild</PresentationFormat>
  <Paragraphs>244</Paragraphs>
  <Slides>24</Slides>
  <Notes>24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2_Regeringskansliet</vt:lpstr>
      <vt:lpstr>Utvecklingen på skatteområdet inom FN och OECD</vt:lpstr>
      <vt:lpstr>I det internationella bruset</vt:lpstr>
      <vt:lpstr>Vad är problemet?</vt:lpstr>
      <vt:lpstr>”Svensk oro för Amazondöden” Svd 27/11 2017   ”Amazons etablering sätter press i Sverige” DI 10/11 2018  </vt:lpstr>
      <vt:lpstr>PowerPoint-presentation</vt:lpstr>
      <vt:lpstr>PowerPoint-presentation</vt:lpstr>
      <vt:lpstr>PowerPoint-presentation</vt:lpstr>
      <vt:lpstr>OECD/IF Statement Pelare 1</vt:lpstr>
      <vt:lpstr>OECD/IF Statement Pelare 2</vt:lpstr>
      <vt:lpstr>OECD/IF nästa steg Pelare 1</vt:lpstr>
      <vt:lpstr>OECD/IF nästa steg Pelare 2</vt:lpstr>
      <vt:lpstr>PowerPoint-presentation</vt:lpstr>
      <vt:lpstr>OECD/IF utmaningar</vt:lpstr>
      <vt:lpstr>FN-arbetet</vt:lpstr>
      <vt:lpstr>FN- viktigt resultat </vt:lpstr>
      <vt:lpstr>FNs skattekommitté Art.12 B </vt:lpstr>
      <vt:lpstr>FNs skattekommitté Art. 12 B</vt:lpstr>
      <vt:lpstr>FNs skattekommittés Art. 12 B</vt:lpstr>
      <vt:lpstr>FNs skattekommitté Art. 12 B</vt:lpstr>
      <vt:lpstr>FN- arbetsgrupper </vt:lpstr>
      <vt:lpstr>FN- nya arbetsgrupper </vt:lpstr>
      <vt:lpstr>Konsekvenser för armlängdsprincipen</vt:lpstr>
      <vt:lpstr>Konsekvenser för fördelning av skattebas</vt:lpstr>
      <vt:lpstr>Hur kan ICC bidra?  </vt:lpstr>
    </vt:vector>
  </TitlesOfParts>
  <Company>Regeringskansliet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Demierre</dc:creator>
  <cp:lastModifiedBy>Anna Karin Bertilsson</cp:lastModifiedBy>
  <cp:revision>343</cp:revision>
  <cp:lastPrinted>2019-06-10T12:03:52Z</cp:lastPrinted>
  <dcterms:created xsi:type="dcterms:W3CDTF">2015-05-29T11:31:33Z</dcterms:created>
  <dcterms:modified xsi:type="dcterms:W3CDTF">2021-11-09T15:02:24Z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Departementsenhet">
    <vt:lpwstr/>
  </property>
  <property fmtid="{D5CDD505-2E9C-101B-9397-08002B2CF9AE}" pid="4" name="Aktivitetskategori">
    <vt:lpwstr/>
  </property>
  <property fmtid="{D5CDD505-2E9C-101B-9397-08002B2CF9AE}" pid="5" name="ContentTypeId">
    <vt:lpwstr>0x010100A3CD8AE9B02F834195A39A8818C62C25</vt:lpwstr>
  </property>
  <property fmtid="{D5CDD505-2E9C-101B-9397-08002B2CF9AE}" pid="6" name="_dlc_DocIdItemGuid">
    <vt:lpwstr>d2343521-177d-410c-899b-6b92c062ec28</vt:lpwstr>
  </property>
</Properties>
</file>